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strument Sans Medium"/>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Open Sans"/>
      <p:regular r:id="rId22"/>
    </p:embeddedFont>
    <p:embeddedFont>
      <p:font typeface="Open Sans"/>
      <p:regular r:id="rId23"/>
    </p:embeddedFont>
    <p:embeddedFont>
      <p:font typeface="Open Sans"/>
      <p:regular r:id="rId24"/>
    </p:embeddedFont>
    <p:embeddedFont>
      <p:font typeface="Open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 dashboard provides a comprehensive overview of key business metrics and insights
At a glance, you can see revenue trends, customer segmentation, product performance, and behavioral patterns
The charts and visualizations make it easy to quickly identify areas of strength and opportunities for improvement
I'll walk through each section in more detail, highlighting the most important takeaways
This dashboard empowers you to make data-driven decisions and drive business growth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Customer Shopping Behavior Analysis</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Uncovering insights from 3,900 purchases to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595" y="0"/>
            <a:ext cx="1462909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77332" y="622935"/>
            <a:ext cx="1484948" cy="424577"/>
          </a:xfrm>
          <a:prstGeom prst="roundRect">
            <a:avLst>
              <a:gd name="adj" fmla="val 6387"/>
            </a:avLst>
          </a:prstGeom>
          <a:solidFill>
            <a:srgbClr val="494904"/>
          </a:solidFill>
          <a:ln/>
        </p:spPr>
      </p:sp>
      <p:sp>
        <p:nvSpPr>
          <p:cNvPr id="4" name="Text 1"/>
          <p:cNvSpPr/>
          <p:nvPr/>
        </p:nvSpPr>
        <p:spPr>
          <a:xfrm>
            <a:off x="6412825" y="690682"/>
            <a:ext cx="1213961" cy="289084"/>
          </a:xfrm>
          <a:prstGeom prst="rect">
            <a:avLst/>
          </a:prstGeom>
          <a:noFill/>
          <a:ln/>
        </p:spPr>
        <p:txBody>
          <a:bodyPr wrap="non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ACTION ITEMS</a:t>
            </a:r>
            <a:endParaRPr lang="en-US" sz="1400" dirty="0"/>
          </a:p>
        </p:txBody>
      </p:sp>
      <p:sp>
        <p:nvSpPr>
          <p:cNvPr id="5" name="Text 2"/>
          <p:cNvSpPr/>
          <p:nvPr/>
        </p:nvSpPr>
        <p:spPr>
          <a:xfrm>
            <a:off x="6277332" y="1137880"/>
            <a:ext cx="7498199" cy="706160"/>
          </a:xfrm>
          <a:prstGeom prst="rect">
            <a:avLst/>
          </a:prstGeom>
          <a:noFill/>
          <a:ln/>
        </p:spPr>
        <p:txBody>
          <a:bodyPr wrap="none" lIns="0" tIns="0" rIns="0" bIns="0" rtlCol="0" anchor="t"/>
          <a:lstStyle/>
          <a:p>
            <a:pPr algn="l" indent="0" marL="0">
              <a:lnSpc>
                <a:spcPts val="5550"/>
              </a:lnSpc>
              <a:buNone/>
            </a:pPr>
            <a:r>
              <a:rPr lang="en-US" sz="4400" dirty="0">
                <a:solidFill>
                  <a:srgbClr val="FEFEFE"/>
                </a:solidFill>
                <a:latin typeface="Instrument Sans Medium" pitchFamily="34" charset="0"/>
                <a:ea typeface="Instrument Sans Medium" pitchFamily="34" charset="-122"/>
                <a:cs typeface="Instrument Sans Medium" pitchFamily="34" charset="-120"/>
              </a:rPr>
              <a:t>Strategic Recommendations</a:t>
            </a:r>
            <a:endParaRPr lang="en-US" sz="4400" dirty="0"/>
          </a:p>
        </p:txBody>
      </p:sp>
      <p:pic>
        <p:nvPicPr>
          <p:cNvPr id="6" name="Image 1" descr="preencoded.png">    </p:cNvPr>
          <p:cNvPicPr>
            <a:picLocks noChangeAspect="1"/>
          </p:cNvPicPr>
          <p:nvPr/>
        </p:nvPicPr>
        <p:blipFill>
          <a:blip r:embed="rId2"/>
          <a:stretch>
            <a:fillRect/>
          </a:stretch>
        </p:blipFill>
        <p:spPr>
          <a:xfrm>
            <a:off x="6277332" y="2183011"/>
            <a:ext cx="1129903" cy="1355884"/>
          </a:xfrm>
          <a:prstGeom prst="rect">
            <a:avLst/>
          </a:prstGeom>
        </p:spPr>
      </p:pic>
      <p:sp>
        <p:nvSpPr>
          <p:cNvPr id="7" name="Text 3"/>
          <p:cNvSpPr/>
          <p:nvPr/>
        </p:nvSpPr>
        <p:spPr>
          <a:xfrm>
            <a:off x="7633216" y="2408992"/>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Boost Subscriptions</a:t>
            </a:r>
            <a:endParaRPr lang="en-US" sz="2200" dirty="0"/>
          </a:p>
        </p:txBody>
      </p:sp>
      <p:sp>
        <p:nvSpPr>
          <p:cNvPr id="8" name="Text 4"/>
          <p:cNvSpPr/>
          <p:nvPr/>
        </p:nvSpPr>
        <p:spPr>
          <a:xfrm>
            <a:off x="7633216" y="2897624"/>
            <a:ext cx="6206252" cy="361474"/>
          </a:xfrm>
          <a:prstGeom prst="rect">
            <a:avLst/>
          </a:prstGeom>
          <a:noFill/>
          <a:ln/>
        </p:spPr>
        <p:txBody>
          <a:bodyPr wrap="none" lIns="0" tIns="0" rIns="0" bIns="0" rtlCol="0" anchor="t"/>
          <a:lstStyle/>
          <a:p>
            <a:pPr algn="l" indent="0" marL="0">
              <a:lnSpc>
                <a:spcPts val="2800"/>
              </a:lnSpc>
              <a:buNone/>
            </a:pPr>
            <a:r>
              <a:rPr lang="en-US" sz="1750" dirty="0">
                <a:solidFill>
                  <a:srgbClr val="BFBFBF"/>
                </a:solidFill>
                <a:latin typeface="Open Sans" pitchFamily="34" charset="0"/>
                <a:ea typeface="Open Sans" pitchFamily="34" charset="-122"/>
                <a:cs typeface="Open Sans" pitchFamily="34" charset="-120"/>
              </a:rPr>
              <a:t>Promote exclusive benefits and rewards</a:t>
            </a:r>
            <a:endParaRPr lang="en-US" sz="1750" dirty="0"/>
          </a:p>
        </p:txBody>
      </p:sp>
      <p:pic>
        <p:nvPicPr>
          <p:cNvPr id="9" name="Image 2" descr="preencoded.png">    </p:cNvPr>
          <p:cNvPicPr>
            <a:picLocks noChangeAspect="1"/>
          </p:cNvPicPr>
          <p:nvPr/>
        </p:nvPicPr>
        <p:blipFill>
          <a:blip r:embed="rId3"/>
          <a:stretch>
            <a:fillRect/>
          </a:stretch>
        </p:blipFill>
        <p:spPr>
          <a:xfrm>
            <a:off x="6277332" y="3538895"/>
            <a:ext cx="1129903" cy="1355884"/>
          </a:xfrm>
          <a:prstGeom prst="rect">
            <a:avLst/>
          </a:prstGeom>
        </p:spPr>
      </p:pic>
      <p:sp>
        <p:nvSpPr>
          <p:cNvPr id="10" name="Text 5"/>
          <p:cNvSpPr/>
          <p:nvPr/>
        </p:nvSpPr>
        <p:spPr>
          <a:xfrm>
            <a:off x="7633216" y="3764875"/>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Loyalty Programs</a:t>
            </a:r>
            <a:endParaRPr lang="en-US" sz="2200" dirty="0"/>
          </a:p>
        </p:txBody>
      </p:sp>
      <p:sp>
        <p:nvSpPr>
          <p:cNvPr id="11" name="Text 6"/>
          <p:cNvSpPr/>
          <p:nvPr/>
        </p:nvSpPr>
        <p:spPr>
          <a:xfrm>
            <a:off x="7633216" y="4253508"/>
            <a:ext cx="6206252" cy="361474"/>
          </a:xfrm>
          <a:prstGeom prst="rect">
            <a:avLst/>
          </a:prstGeom>
          <a:noFill/>
          <a:ln/>
        </p:spPr>
        <p:txBody>
          <a:bodyPr wrap="none" lIns="0" tIns="0" rIns="0" bIns="0" rtlCol="0" anchor="t"/>
          <a:lstStyle/>
          <a:p>
            <a:pPr algn="l" indent="0" marL="0">
              <a:lnSpc>
                <a:spcPts val="2800"/>
              </a:lnSpc>
              <a:buNone/>
            </a:pPr>
            <a:r>
              <a:rPr lang="en-US" sz="1750" dirty="0">
                <a:solidFill>
                  <a:srgbClr val="BFBFBF"/>
                </a:solidFill>
                <a:latin typeface="Open Sans" pitchFamily="34" charset="0"/>
                <a:ea typeface="Open Sans" pitchFamily="34" charset="-122"/>
                <a:cs typeface="Open Sans" pitchFamily="34" charset="-120"/>
              </a:rPr>
              <a:t>Reward repeat buyers to increase retention</a:t>
            </a:r>
            <a:endParaRPr lang="en-US" sz="1750" dirty="0"/>
          </a:p>
        </p:txBody>
      </p:sp>
      <p:pic>
        <p:nvPicPr>
          <p:cNvPr id="12" name="Image 3" descr="preencoded.png">    </p:cNvPr>
          <p:cNvPicPr>
            <a:picLocks noChangeAspect="1"/>
          </p:cNvPicPr>
          <p:nvPr/>
        </p:nvPicPr>
        <p:blipFill>
          <a:blip r:embed="rId4"/>
          <a:stretch>
            <a:fillRect/>
          </a:stretch>
        </p:blipFill>
        <p:spPr>
          <a:xfrm>
            <a:off x="6277332" y="4894778"/>
            <a:ext cx="1129903" cy="1355884"/>
          </a:xfrm>
          <a:prstGeom prst="rect">
            <a:avLst/>
          </a:prstGeom>
        </p:spPr>
      </p:pic>
      <p:sp>
        <p:nvSpPr>
          <p:cNvPr id="13" name="Text 7"/>
          <p:cNvSpPr/>
          <p:nvPr/>
        </p:nvSpPr>
        <p:spPr>
          <a:xfrm>
            <a:off x="7633216" y="5120759"/>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Optimize Discounts</a:t>
            </a:r>
            <a:endParaRPr lang="en-US" sz="2200" dirty="0"/>
          </a:p>
        </p:txBody>
      </p:sp>
      <p:sp>
        <p:nvSpPr>
          <p:cNvPr id="14" name="Text 8"/>
          <p:cNvSpPr/>
          <p:nvPr/>
        </p:nvSpPr>
        <p:spPr>
          <a:xfrm>
            <a:off x="7633216" y="5609392"/>
            <a:ext cx="6206252" cy="361474"/>
          </a:xfrm>
          <a:prstGeom prst="rect">
            <a:avLst/>
          </a:prstGeom>
          <a:noFill/>
          <a:ln/>
        </p:spPr>
        <p:txBody>
          <a:bodyPr wrap="none" lIns="0" tIns="0" rIns="0" bIns="0" rtlCol="0" anchor="t"/>
          <a:lstStyle/>
          <a:p>
            <a:pPr algn="l" indent="0" marL="0">
              <a:lnSpc>
                <a:spcPts val="2800"/>
              </a:lnSpc>
              <a:buNone/>
            </a:pPr>
            <a:r>
              <a:rPr lang="en-US" sz="1750" dirty="0">
                <a:solidFill>
                  <a:srgbClr val="BFBFBF"/>
                </a:solidFill>
                <a:latin typeface="Open Sans" pitchFamily="34" charset="0"/>
                <a:ea typeface="Open Sans" pitchFamily="34" charset="-122"/>
                <a:cs typeface="Open Sans" pitchFamily="34" charset="-120"/>
              </a:rPr>
              <a:t>Balance sales growth with margin control</a:t>
            </a:r>
            <a:endParaRPr lang="en-US" sz="1750" dirty="0"/>
          </a:p>
        </p:txBody>
      </p:sp>
      <p:pic>
        <p:nvPicPr>
          <p:cNvPr id="15" name="Image 4" descr="preencoded.png">    </p:cNvPr>
          <p:cNvPicPr>
            <a:picLocks noChangeAspect="1"/>
          </p:cNvPicPr>
          <p:nvPr/>
        </p:nvPicPr>
        <p:blipFill>
          <a:blip r:embed="rId5"/>
          <a:stretch>
            <a:fillRect/>
          </a:stretch>
        </p:blipFill>
        <p:spPr>
          <a:xfrm>
            <a:off x="6277332" y="6250662"/>
            <a:ext cx="1129903" cy="1355884"/>
          </a:xfrm>
          <a:prstGeom prst="rect">
            <a:avLst/>
          </a:prstGeom>
        </p:spPr>
      </p:pic>
      <p:sp>
        <p:nvSpPr>
          <p:cNvPr id="16" name="Text 9"/>
          <p:cNvSpPr/>
          <p:nvPr/>
        </p:nvSpPr>
        <p:spPr>
          <a:xfrm>
            <a:off x="7633216" y="6476643"/>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Targeted Marketing</a:t>
            </a:r>
            <a:endParaRPr lang="en-US" sz="2200" dirty="0"/>
          </a:p>
        </p:txBody>
      </p:sp>
      <p:sp>
        <p:nvSpPr>
          <p:cNvPr id="17" name="Text 10"/>
          <p:cNvSpPr/>
          <p:nvPr/>
        </p:nvSpPr>
        <p:spPr>
          <a:xfrm>
            <a:off x="7633216" y="6965275"/>
            <a:ext cx="6206252" cy="361474"/>
          </a:xfrm>
          <a:prstGeom prst="rect">
            <a:avLst/>
          </a:prstGeom>
          <a:noFill/>
          <a:ln/>
        </p:spPr>
        <p:txBody>
          <a:bodyPr wrap="none" lIns="0" tIns="0" rIns="0" bIns="0" rtlCol="0" anchor="t"/>
          <a:lstStyle/>
          <a:p>
            <a:pPr algn="l" indent="0" marL="0">
              <a:lnSpc>
                <a:spcPts val="2800"/>
              </a:lnSpc>
              <a:buNone/>
            </a:pPr>
            <a:r>
              <a:rPr lang="en-US" sz="1750" dirty="0">
                <a:solidFill>
                  <a:srgbClr val="BFBFBF"/>
                </a:solidFill>
                <a:latin typeface="Open Sans" pitchFamily="34" charset="0"/>
                <a:ea typeface="Open Sans" pitchFamily="34" charset="-122"/>
                <a:cs typeface="Open Sans" pitchFamily="34" charset="-120"/>
              </a:rPr>
              <a:t>Focus on high-revenue age groups and segments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Shape 0"/>
          <p:cNvSpPr/>
          <p:nvPr/>
        </p:nvSpPr>
        <p:spPr>
          <a:xfrm>
            <a:off x="793790" y="3750231"/>
            <a:ext cx="1609487" cy="426244"/>
          </a:xfrm>
          <a:prstGeom prst="roundRect">
            <a:avLst>
              <a:gd name="adj" fmla="val 6386"/>
            </a:avLst>
          </a:prstGeom>
          <a:solidFill>
            <a:srgbClr val="494904"/>
          </a:solidFill>
          <a:ln/>
        </p:spPr>
      </p:sp>
      <p:sp>
        <p:nvSpPr>
          <p:cNvPr id="4" name="Text 1"/>
          <p:cNvSpPr/>
          <p:nvPr/>
        </p:nvSpPr>
        <p:spPr>
          <a:xfrm>
            <a:off x="929878" y="3818215"/>
            <a:ext cx="1337310" cy="290274"/>
          </a:xfrm>
          <a:prstGeom prst="rect">
            <a:avLst/>
          </a:prstGeom>
          <a:noFill/>
          <a:ln/>
        </p:spPr>
        <p:txBody>
          <a:bodyPr wrap="non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PROJECT SCOPE</a:t>
            </a:r>
            <a:endParaRPr lang="en-US" sz="1400" dirty="0"/>
          </a:p>
        </p:txBody>
      </p:sp>
      <p:sp>
        <p:nvSpPr>
          <p:cNvPr id="5" name="Text 2"/>
          <p:cNvSpPr/>
          <p:nvPr/>
        </p:nvSpPr>
        <p:spPr>
          <a:xfrm>
            <a:off x="793790" y="4267200"/>
            <a:ext cx="6425565"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Understanding Our Data</a:t>
            </a:r>
            <a:endParaRPr lang="en-US" sz="4450" dirty="0"/>
          </a:p>
        </p:txBody>
      </p:sp>
      <p:sp>
        <p:nvSpPr>
          <p:cNvPr id="6" name="Text 3"/>
          <p:cNvSpPr/>
          <p:nvPr/>
        </p:nvSpPr>
        <p:spPr>
          <a:xfrm>
            <a:off x="793790" y="542948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3,900</a:t>
            </a:r>
            <a:endParaRPr lang="en-US" sz="5850" dirty="0"/>
          </a:p>
        </p:txBody>
      </p:sp>
      <p:sp>
        <p:nvSpPr>
          <p:cNvPr id="7" name="Text 4"/>
          <p:cNvSpPr/>
          <p:nvPr/>
        </p:nvSpPr>
        <p:spPr>
          <a:xfrm>
            <a:off x="1455420" y="646128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Total Purchases</a:t>
            </a:r>
            <a:endParaRPr lang="en-US" sz="2200" dirty="0"/>
          </a:p>
        </p:txBody>
      </p:sp>
      <p:sp>
        <p:nvSpPr>
          <p:cNvPr id="8" name="Text 5"/>
          <p:cNvSpPr/>
          <p:nvPr/>
        </p:nvSpPr>
        <p:spPr>
          <a:xfrm>
            <a:off x="793790" y="6951702"/>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Transactions analyzed</a:t>
            </a:r>
            <a:endParaRPr lang="en-US" sz="1750" dirty="0"/>
          </a:p>
        </p:txBody>
      </p:sp>
      <p:sp>
        <p:nvSpPr>
          <p:cNvPr id="9" name="Text 6"/>
          <p:cNvSpPr/>
          <p:nvPr/>
        </p:nvSpPr>
        <p:spPr>
          <a:xfrm>
            <a:off x="5235893" y="542948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18</a:t>
            </a:r>
            <a:endParaRPr lang="en-US" sz="5850" dirty="0"/>
          </a:p>
        </p:txBody>
      </p:sp>
      <p:sp>
        <p:nvSpPr>
          <p:cNvPr id="10" name="Text 7"/>
          <p:cNvSpPr/>
          <p:nvPr/>
        </p:nvSpPr>
        <p:spPr>
          <a:xfrm>
            <a:off x="5897523" y="646128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Data Points</a:t>
            </a:r>
            <a:endParaRPr lang="en-US" sz="2200" dirty="0"/>
          </a:p>
        </p:txBody>
      </p:sp>
      <p:sp>
        <p:nvSpPr>
          <p:cNvPr id="11" name="Text 8"/>
          <p:cNvSpPr/>
          <p:nvPr/>
        </p:nvSpPr>
        <p:spPr>
          <a:xfrm>
            <a:off x="5235893" y="6951702"/>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Features per customer</a:t>
            </a:r>
            <a:endParaRPr lang="en-US" sz="1750" dirty="0"/>
          </a:p>
        </p:txBody>
      </p:sp>
      <p:sp>
        <p:nvSpPr>
          <p:cNvPr id="12" name="Text 9"/>
          <p:cNvSpPr/>
          <p:nvPr/>
        </p:nvSpPr>
        <p:spPr>
          <a:xfrm>
            <a:off x="9677995" y="542948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37</a:t>
            </a:r>
            <a:endParaRPr lang="en-US" sz="5850" dirty="0"/>
          </a:p>
        </p:txBody>
      </p:sp>
      <p:sp>
        <p:nvSpPr>
          <p:cNvPr id="13" name="Text 10"/>
          <p:cNvSpPr/>
          <p:nvPr/>
        </p:nvSpPr>
        <p:spPr>
          <a:xfrm>
            <a:off x="10339626" y="646128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Missing Values</a:t>
            </a:r>
            <a:endParaRPr lang="en-US" sz="2200" dirty="0"/>
          </a:p>
        </p:txBody>
      </p:sp>
      <p:sp>
        <p:nvSpPr>
          <p:cNvPr id="14" name="Text 11"/>
          <p:cNvSpPr/>
          <p:nvPr/>
        </p:nvSpPr>
        <p:spPr>
          <a:xfrm>
            <a:off x="9677995" y="6951702"/>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In review ratings only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80190" y="2256949"/>
            <a:ext cx="1972985" cy="441484"/>
          </a:xfrm>
          <a:prstGeom prst="roundRect">
            <a:avLst>
              <a:gd name="adj" fmla="val 6165"/>
            </a:avLst>
          </a:prstGeom>
          <a:noFill/>
          <a:ln w="7620">
            <a:solidFill>
              <a:srgbClr val="F5F547"/>
            </a:solidFill>
            <a:prstDash val="solid"/>
          </a:ln>
        </p:spPr>
      </p:sp>
      <p:sp>
        <p:nvSpPr>
          <p:cNvPr id="4" name="Text 1"/>
          <p:cNvSpPr/>
          <p:nvPr/>
        </p:nvSpPr>
        <p:spPr>
          <a:xfrm>
            <a:off x="6423898" y="2332553"/>
            <a:ext cx="1685568" cy="290274"/>
          </a:xfrm>
          <a:prstGeom prst="rect">
            <a:avLst/>
          </a:prstGeom>
          <a:noFill/>
          <a:ln/>
        </p:spPr>
        <p:txBody>
          <a:bodyPr wrap="none" lIns="0" tIns="0" rIns="0" bIns="0" rtlCol="0" anchor="t"/>
          <a:lstStyle/>
          <a:p>
            <a:pPr algn="l" indent="0" marL="0">
              <a:lnSpc>
                <a:spcPts val="2250"/>
              </a:lnSpc>
              <a:buNone/>
            </a:pPr>
            <a:r>
              <a:rPr lang="en-US" sz="1400" dirty="0">
                <a:solidFill>
                  <a:srgbClr val="F5F547"/>
                </a:solidFill>
                <a:latin typeface="Open Sans" pitchFamily="34" charset="0"/>
                <a:ea typeface="Open Sans" pitchFamily="34" charset="-122"/>
                <a:cs typeface="Open Sans" pitchFamily="34" charset="-120"/>
              </a:rPr>
              <a:t>DATA FOUNDATION</a:t>
            </a:r>
            <a:endParaRPr lang="en-US" sz="1400" dirty="0"/>
          </a:p>
        </p:txBody>
      </p:sp>
      <p:sp>
        <p:nvSpPr>
          <p:cNvPr id="5" name="Text 2"/>
          <p:cNvSpPr/>
          <p:nvPr/>
        </p:nvSpPr>
        <p:spPr>
          <a:xfrm>
            <a:off x="6280190" y="278915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Key Features Tracked</a:t>
            </a:r>
            <a:endParaRPr lang="en-US" sz="4450" dirty="0"/>
          </a:p>
        </p:txBody>
      </p:sp>
      <p:sp>
        <p:nvSpPr>
          <p:cNvPr id="6" name="Text 3"/>
          <p:cNvSpPr/>
          <p:nvPr/>
        </p:nvSpPr>
        <p:spPr>
          <a:xfrm>
            <a:off x="6280190" y="40649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Customer Profile</a:t>
            </a:r>
            <a:endParaRPr lang="en-US" sz="2200" dirty="0"/>
          </a:p>
        </p:txBody>
      </p:sp>
      <p:sp>
        <p:nvSpPr>
          <p:cNvPr id="7" name="Text 4"/>
          <p:cNvSpPr/>
          <p:nvPr/>
        </p:nvSpPr>
        <p:spPr>
          <a:xfrm>
            <a:off x="6280190" y="464605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Age, Gender, Location</a:t>
            </a:r>
            <a:endParaRPr lang="en-US" sz="1750" dirty="0"/>
          </a:p>
        </p:txBody>
      </p:sp>
      <p:sp>
        <p:nvSpPr>
          <p:cNvPr id="8" name="Text 5"/>
          <p:cNvSpPr/>
          <p:nvPr/>
        </p:nvSpPr>
        <p:spPr>
          <a:xfrm>
            <a:off x="6280190" y="508825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Subscription Status</a:t>
            </a:r>
            <a:endParaRPr lang="en-US" sz="1750" dirty="0"/>
          </a:p>
        </p:txBody>
      </p:sp>
      <p:sp>
        <p:nvSpPr>
          <p:cNvPr id="9" name="Text 6"/>
          <p:cNvSpPr/>
          <p:nvPr/>
        </p:nvSpPr>
        <p:spPr>
          <a:xfrm>
            <a:off x="6280190" y="553045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Purchase History</a:t>
            </a:r>
            <a:endParaRPr lang="en-US" sz="1750" dirty="0"/>
          </a:p>
        </p:txBody>
      </p:sp>
      <p:sp>
        <p:nvSpPr>
          <p:cNvPr id="10" name="Text 7"/>
          <p:cNvSpPr/>
          <p:nvPr/>
        </p:nvSpPr>
        <p:spPr>
          <a:xfrm>
            <a:off x="10342721" y="40649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Transaction Details</a:t>
            </a:r>
            <a:endParaRPr lang="en-US" sz="2200" dirty="0"/>
          </a:p>
        </p:txBody>
      </p:sp>
      <p:sp>
        <p:nvSpPr>
          <p:cNvPr id="11" name="Text 8"/>
          <p:cNvSpPr/>
          <p:nvPr/>
        </p:nvSpPr>
        <p:spPr>
          <a:xfrm>
            <a:off x="10342721" y="464605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Product, Category, Amount</a:t>
            </a:r>
            <a:endParaRPr lang="en-US" sz="1750" dirty="0"/>
          </a:p>
        </p:txBody>
      </p:sp>
      <p:sp>
        <p:nvSpPr>
          <p:cNvPr id="12" name="Text 9"/>
          <p:cNvSpPr/>
          <p:nvPr/>
        </p:nvSpPr>
        <p:spPr>
          <a:xfrm>
            <a:off x="10342721" y="508825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Season, Size, Color</a:t>
            </a:r>
            <a:endParaRPr lang="en-US" sz="1750" dirty="0"/>
          </a:p>
        </p:txBody>
      </p:sp>
      <p:sp>
        <p:nvSpPr>
          <p:cNvPr id="13" name="Text 10"/>
          <p:cNvSpPr/>
          <p:nvPr/>
        </p:nvSpPr>
        <p:spPr>
          <a:xfrm>
            <a:off x="10342721" y="553045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Discounts &amp; Promos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672941" y="536019"/>
            <a:ext cx="1800939" cy="361355"/>
          </a:xfrm>
          <a:prstGeom prst="roundRect">
            <a:avLst>
              <a:gd name="adj" fmla="val 6386"/>
            </a:avLst>
          </a:prstGeom>
          <a:solidFill>
            <a:srgbClr val="494904"/>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313" y="639723"/>
            <a:ext cx="153829" cy="153829"/>
          </a:xfrm>
          <a:prstGeom prst="rect">
            <a:avLst/>
          </a:prstGeom>
        </p:spPr>
      </p:pic>
      <p:sp>
        <p:nvSpPr>
          <p:cNvPr id="5" name="Text 1"/>
          <p:cNvSpPr/>
          <p:nvPr/>
        </p:nvSpPr>
        <p:spPr>
          <a:xfrm>
            <a:off x="1019056" y="593646"/>
            <a:ext cx="1339453" cy="246102"/>
          </a:xfrm>
          <a:prstGeom prst="rect">
            <a:avLst/>
          </a:prstGeom>
          <a:noFill/>
          <a:ln/>
        </p:spPr>
        <p:txBody>
          <a:bodyPr wrap="none" lIns="0" tIns="0" rIns="0" bIns="0" rtlCol="0" anchor="t"/>
          <a:lstStyle/>
          <a:p>
            <a:pPr algn="l" indent="0" marL="0">
              <a:lnSpc>
                <a:spcPts val="1900"/>
              </a:lnSpc>
              <a:buNone/>
            </a:pPr>
            <a:r>
              <a:rPr lang="en-US" sz="1200" dirty="0">
                <a:solidFill>
                  <a:srgbClr val="BFBFBF"/>
                </a:solidFill>
                <a:latin typeface="Open Sans" pitchFamily="34" charset="0"/>
                <a:ea typeface="Open Sans" pitchFamily="34" charset="-122"/>
                <a:cs typeface="Open Sans" pitchFamily="34" charset="-120"/>
              </a:rPr>
              <a:t>PYTHON ANALYSIS</a:t>
            </a:r>
            <a:endParaRPr lang="en-US" sz="1200" dirty="0"/>
          </a:p>
        </p:txBody>
      </p:sp>
      <p:sp>
        <p:nvSpPr>
          <p:cNvPr id="6" name="Text 2"/>
          <p:cNvSpPr/>
          <p:nvPr/>
        </p:nvSpPr>
        <p:spPr>
          <a:xfrm>
            <a:off x="672941" y="974288"/>
            <a:ext cx="5691068" cy="600908"/>
          </a:xfrm>
          <a:prstGeom prst="rect">
            <a:avLst/>
          </a:prstGeom>
          <a:noFill/>
          <a:ln/>
        </p:spPr>
        <p:txBody>
          <a:bodyPr wrap="none" lIns="0" tIns="0" rIns="0" bIns="0" rtlCol="0" anchor="t"/>
          <a:lstStyle/>
          <a:p>
            <a:pPr algn="l" indent="0" marL="0">
              <a:lnSpc>
                <a:spcPts val="4700"/>
              </a:lnSpc>
              <a:buNone/>
            </a:pPr>
            <a:r>
              <a:rPr lang="en-US" sz="3750" dirty="0">
                <a:solidFill>
                  <a:srgbClr val="FEFEFE"/>
                </a:solidFill>
                <a:latin typeface="Instrument Sans Medium" pitchFamily="34" charset="0"/>
                <a:ea typeface="Instrument Sans Medium" pitchFamily="34" charset="-122"/>
                <a:cs typeface="Instrument Sans Medium" pitchFamily="34" charset="-120"/>
              </a:rPr>
              <a:t>Data Preparation Pipeline</a:t>
            </a:r>
            <a:endParaRPr lang="en-US" sz="3750" dirty="0"/>
          </a:p>
        </p:txBody>
      </p:sp>
      <p:sp>
        <p:nvSpPr>
          <p:cNvPr id="7" name="Text 3"/>
          <p:cNvSpPr/>
          <p:nvPr/>
        </p:nvSpPr>
        <p:spPr>
          <a:xfrm>
            <a:off x="672941" y="1863566"/>
            <a:ext cx="192286" cy="24026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01</a:t>
            </a:r>
            <a:endParaRPr lang="en-US" sz="1500" dirty="0"/>
          </a:p>
        </p:txBody>
      </p:sp>
      <p:sp>
        <p:nvSpPr>
          <p:cNvPr id="8" name="Shape 4"/>
          <p:cNvSpPr/>
          <p:nvPr/>
        </p:nvSpPr>
        <p:spPr>
          <a:xfrm>
            <a:off x="672941" y="2167414"/>
            <a:ext cx="7798117" cy="22860"/>
          </a:xfrm>
          <a:prstGeom prst="rect">
            <a:avLst/>
          </a:prstGeom>
          <a:solidFill>
            <a:srgbClr val="F5F547"/>
          </a:solidFill>
          <a:ln/>
        </p:spPr>
      </p:sp>
      <p:sp>
        <p:nvSpPr>
          <p:cNvPr id="9" name="Text 5"/>
          <p:cNvSpPr/>
          <p:nvPr/>
        </p:nvSpPr>
        <p:spPr>
          <a:xfrm>
            <a:off x="672941" y="2309217"/>
            <a:ext cx="3045262" cy="300395"/>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Data Loading &amp; Exploration</a:t>
            </a:r>
            <a:endParaRPr lang="en-US" sz="1850" dirty="0"/>
          </a:p>
        </p:txBody>
      </p:sp>
      <p:sp>
        <p:nvSpPr>
          <p:cNvPr id="10" name="Text 6"/>
          <p:cNvSpPr/>
          <p:nvPr/>
        </p:nvSpPr>
        <p:spPr>
          <a:xfrm>
            <a:off x="672941" y="2724983"/>
            <a:ext cx="7798117" cy="30765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Imported dataset, checked structure and summary statistics</a:t>
            </a:r>
            <a:endParaRPr lang="en-US" sz="1500" dirty="0"/>
          </a:p>
        </p:txBody>
      </p:sp>
      <p:sp>
        <p:nvSpPr>
          <p:cNvPr id="11" name="Text 7"/>
          <p:cNvSpPr/>
          <p:nvPr/>
        </p:nvSpPr>
        <p:spPr>
          <a:xfrm>
            <a:off x="672941" y="3369112"/>
            <a:ext cx="192286" cy="24026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02</a:t>
            </a:r>
            <a:endParaRPr lang="en-US" sz="1500" dirty="0"/>
          </a:p>
        </p:txBody>
      </p:sp>
      <p:sp>
        <p:nvSpPr>
          <p:cNvPr id="12" name="Shape 8"/>
          <p:cNvSpPr/>
          <p:nvPr/>
        </p:nvSpPr>
        <p:spPr>
          <a:xfrm>
            <a:off x="672941" y="3672959"/>
            <a:ext cx="7798117" cy="22860"/>
          </a:xfrm>
          <a:prstGeom prst="rect">
            <a:avLst/>
          </a:prstGeom>
          <a:solidFill>
            <a:srgbClr val="F5F547"/>
          </a:solidFill>
          <a:ln/>
        </p:spPr>
      </p:sp>
      <p:sp>
        <p:nvSpPr>
          <p:cNvPr id="13" name="Text 9"/>
          <p:cNvSpPr/>
          <p:nvPr/>
        </p:nvSpPr>
        <p:spPr>
          <a:xfrm>
            <a:off x="672941" y="3814762"/>
            <a:ext cx="2501741" cy="300395"/>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Missing Data Handling</a:t>
            </a:r>
            <a:endParaRPr lang="en-US" sz="1850" dirty="0"/>
          </a:p>
        </p:txBody>
      </p:sp>
      <p:sp>
        <p:nvSpPr>
          <p:cNvPr id="14" name="Text 10"/>
          <p:cNvSpPr/>
          <p:nvPr/>
        </p:nvSpPr>
        <p:spPr>
          <a:xfrm>
            <a:off x="672941" y="4230529"/>
            <a:ext cx="7798117" cy="30765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Imputed review ratings using median by category</a:t>
            </a:r>
            <a:endParaRPr lang="en-US" sz="1500" dirty="0"/>
          </a:p>
        </p:txBody>
      </p:sp>
      <p:sp>
        <p:nvSpPr>
          <p:cNvPr id="15" name="Text 11"/>
          <p:cNvSpPr/>
          <p:nvPr/>
        </p:nvSpPr>
        <p:spPr>
          <a:xfrm>
            <a:off x="672941" y="4874657"/>
            <a:ext cx="192286" cy="24026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03</a:t>
            </a:r>
            <a:endParaRPr lang="en-US" sz="1500" dirty="0"/>
          </a:p>
        </p:txBody>
      </p:sp>
      <p:sp>
        <p:nvSpPr>
          <p:cNvPr id="16" name="Shape 12"/>
          <p:cNvSpPr/>
          <p:nvPr/>
        </p:nvSpPr>
        <p:spPr>
          <a:xfrm>
            <a:off x="672941" y="5178504"/>
            <a:ext cx="7798117" cy="22860"/>
          </a:xfrm>
          <a:prstGeom prst="rect">
            <a:avLst/>
          </a:prstGeom>
          <a:solidFill>
            <a:srgbClr val="F5F547"/>
          </a:solidFill>
          <a:ln/>
        </p:spPr>
      </p:sp>
      <p:sp>
        <p:nvSpPr>
          <p:cNvPr id="17" name="Text 13"/>
          <p:cNvSpPr/>
          <p:nvPr/>
        </p:nvSpPr>
        <p:spPr>
          <a:xfrm>
            <a:off x="672941" y="5320308"/>
            <a:ext cx="2403515" cy="300395"/>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Feature Engineering</a:t>
            </a:r>
            <a:endParaRPr lang="en-US" sz="1850" dirty="0"/>
          </a:p>
        </p:txBody>
      </p:sp>
      <p:sp>
        <p:nvSpPr>
          <p:cNvPr id="18" name="Text 14"/>
          <p:cNvSpPr/>
          <p:nvPr/>
        </p:nvSpPr>
        <p:spPr>
          <a:xfrm>
            <a:off x="672941" y="5736074"/>
            <a:ext cx="7798117" cy="30765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Created age groups and purchase frequency metrics</a:t>
            </a:r>
            <a:endParaRPr lang="en-US" sz="1500" dirty="0"/>
          </a:p>
        </p:txBody>
      </p:sp>
      <p:sp>
        <p:nvSpPr>
          <p:cNvPr id="19" name="Text 15"/>
          <p:cNvSpPr/>
          <p:nvPr/>
        </p:nvSpPr>
        <p:spPr>
          <a:xfrm>
            <a:off x="672941" y="6380202"/>
            <a:ext cx="192286" cy="24026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04</a:t>
            </a:r>
            <a:endParaRPr lang="en-US" sz="1500" dirty="0"/>
          </a:p>
        </p:txBody>
      </p:sp>
      <p:sp>
        <p:nvSpPr>
          <p:cNvPr id="20" name="Shape 16"/>
          <p:cNvSpPr/>
          <p:nvPr/>
        </p:nvSpPr>
        <p:spPr>
          <a:xfrm>
            <a:off x="672941" y="6684050"/>
            <a:ext cx="7798117" cy="22860"/>
          </a:xfrm>
          <a:prstGeom prst="rect">
            <a:avLst/>
          </a:prstGeom>
          <a:solidFill>
            <a:srgbClr val="F5F547"/>
          </a:solidFill>
          <a:ln/>
        </p:spPr>
      </p:sp>
      <p:sp>
        <p:nvSpPr>
          <p:cNvPr id="21" name="Text 17"/>
          <p:cNvSpPr/>
          <p:nvPr/>
        </p:nvSpPr>
        <p:spPr>
          <a:xfrm>
            <a:off x="672941" y="6825853"/>
            <a:ext cx="2403515" cy="300395"/>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Database Integration</a:t>
            </a:r>
            <a:endParaRPr lang="en-US" sz="1850" dirty="0"/>
          </a:p>
        </p:txBody>
      </p:sp>
      <p:sp>
        <p:nvSpPr>
          <p:cNvPr id="22" name="Text 18"/>
          <p:cNvSpPr/>
          <p:nvPr/>
        </p:nvSpPr>
        <p:spPr>
          <a:xfrm>
            <a:off x="672941" y="7241619"/>
            <a:ext cx="7798117" cy="307658"/>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Connected to PostgreSQL for SQL analysis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947499"/>
            <a:ext cx="1728788" cy="426244"/>
          </a:xfrm>
          <a:prstGeom prst="roundRect">
            <a:avLst>
              <a:gd name="adj" fmla="val 6386"/>
            </a:avLst>
          </a:prstGeom>
          <a:solidFill>
            <a:srgbClr val="494904"/>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9878" y="1069896"/>
            <a:ext cx="181451" cy="181451"/>
          </a:xfrm>
          <a:prstGeom prst="rect">
            <a:avLst/>
          </a:prstGeom>
        </p:spPr>
      </p:pic>
      <p:sp>
        <p:nvSpPr>
          <p:cNvPr id="4" name="Text 1"/>
          <p:cNvSpPr/>
          <p:nvPr/>
        </p:nvSpPr>
        <p:spPr>
          <a:xfrm>
            <a:off x="1202055" y="1015484"/>
            <a:ext cx="1184434" cy="290274"/>
          </a:xfrm>
          <a:prstGeom prst="rect">
            <a:avLst/>
          </a:prstGeom>
          <a:noFill/>
          <a:ln/>
        </p:spPr>
        <p:txBody>
          <a:bodyPr wrap="non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SQL INSIGHTS</a:t>
            </a:r>
            <a:endParaRPr lang="en-US" sz="1400" dirty="0"/>
          </a:p>
        </p:txBody>
      </p:sp>
      <p:sp>
        <p:nvSpPr>
          <p:cNvPr id="5" name="Text 2"/>
          <p:cNvSpPr/>
          <p:nvPr/>
        </p:nvSpPr>
        <p:spPr>
          <a:xfrm>
            <a:off x="793790" y="146446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Revenue by Gender</a:t>
            </a:r>
            <a:endParaRPr lang="en-US" sz="4450" dirty="0"/>
          </a:p>
        </p:txBody>
      </p:sp>
      <p:pic>
        <p:nvPicPr>
          <p:cNvPr id="6" name="Image 1" descr="preencoded.png">    </p:cNvPr>
          <p:cNvPicPr>
            <a:picLocks noChangeAspect="1"/>
          </p:cNvPicPr>
          <p:nvPr/>
        </p:nvPicPr>
        <p:blipFill>
          <a:blip r:embed="rId3"/>
          <a:stretch>
            <a:fillRect/>
          </a:stretch>
        </p:blipFill>
        <p:spPr>
          <a:xfrm>
            <a:off x="793790" y="2768560"/>
            <a:ext cx="7604284" cy="4001095"/>
          </a:xfrm>
          <a:prstGeom prst="rect">
            <a:avLst/>
          </a:prstGeom>
        </p:spPr>
      </p:pic>
      <p:sp>
        <p:nvSpPr>
          <p:cNvPr id="7" name="Shape 3"/>
          <p:cNvSpPr/>
          <p:nvPr/>
        </p:nvSpPr>
        <p:spPr>
          <a:xfrm>
            <a:off x="3717488" y="6800136"/>
            <a:ext cx="226814" cy="226814"/>
          </a:xfrm>
          <a:prstGeom prst="roundRect">
            <a:avLst>
              <a:gd name="adj" fmla="val 8063"/>
            </a:avLst>
          </a:prstGeom>
          <a:solidFill>
            <a:srgbClr val="494904"/>
          </a:solidFill>
          <a:ln/>
        </p:spPr>
      </p:sp>
      <p:sp>
        <p:nvSpPr>
          <p:cNvPr id="8" name="Text 4"/>
          <p:cNvSpPr/>
          <p:nvPr/>
        </p:nvSpPr>
        <p:spPr>
          <a:xfrm>
            <a:off x="4005262" y="6800136"/>
            <a:ext cx="514469" cy="226814"/>
          </a:xfrm>
          <a:prstGeom prst="rect">
            <a:avLst/>
          </a:prstGeom>
          <a:noFill/>
          <a:ln/>
        </p:spPr>
        <p:txBody>
          <a:bodyPr wrap="none" lIns="0" tIns="0" rIns="0" bIns="0" rtlCol="0" anchor="t"/>
          <a:lstStyle/>
          <a:p>
            <a:pPr algn="l" indent="0" marL="0">
              <a:lnSpc>
                <a:spcPts val="1750"/>
              </a:lnSpc>
              <a:buNone/>
            </a:pPr>
            <a:r>
              <a:rPr lang="en-US" sz="1750" dirty="0">
                <a:solidFill>
                  <a:srgbClr val="BFBFBF"/>
                </a:solidFill>
                <a:latin typeface="Open Sans" pitchFamily="34" charset="0"/>
                <a:ea typeface="Open Sans" pitchFamily="34" charset="-122"/>
                <a:cs typeface="Open Sans" pitchFamily="34" charset="-120"/>
              </a:rPr>
              <a:t>Male</a:t>
            </a:r>
            <a:endParaRPr lang="en-US" sz="1750" dirty="0"/>
          </a:p>
        </p:txBody>
      </p:sp>
      <p:sp>
        <p:nvSpPr>
          <p:cNvPr id="9" name="Shape 5"/>
          <p:cNvSpPr/>
          <p:nvPr/>
        </p:nvSpPr>
        <p:spPr>
          <a:xfrm>
            <a:off x="4672132" y="6800136"/>
            <a:ext cx="226814" cy="226814"/>
          </a:xfrm>
          <a:prstGeom prst="roundRect">
            <a:avLst>
              <a:gd name="adj" fmla="val 8063"/>
            </a:avLst>
          </a:prstGeom>
          <a:solidFill>
            <a:srgbClr val="F3F325"/>
          </a:solidFill>
          <a:ln/>
        </p:spPr>
      </p:sp>
      <p:sp>
        <p:nvSpPr>
          <p:cNvPr id="10" name="Text 6"/>
          <p:cNvSpPr/>
          <p:nvPr/>
        </p:nvSpPr>
        <p:spPr>
          <a:xfrm>
            <a:off x="4959906" y="6800136"/>
            <a:ext cx="764738" cy="226814"/>
          </a:xfrm>
          <a:prstGeom prst="rect">
            <a:avLst/>
          </a:prstGeom>
          <a:noFill/>
          <a:ln/>
        </p:spPr>
        <p:txBody>
          <a:bodyPr wrap="none" lIns="0" tIns="0" rIns="0" bIns="0" rtlCol="0" anchor="t"/>
          <a:lstStyle/>
          <a:p>
            <a:pPr algn="l" indent="0" marL="0">
              <a:lnSpc>
                <a:spcPts val="1750"/>
              </a:lnSpc>
              <a:buNone/>
            </a:pPr>
            <a:r>
              <a:rPr lang="en-US" sz="1750" dirty="0">
                <a:solidFill>
                  <a:srgbClr val="BFBFBF"/>
                </a:solidFill>
                <a:latin typeface="Open Sans" pitchFamily="34" charset="0"/>
                <a:ea typeface="Open Sans" pitchFamily="34" charset="-122"/>
                <a:cs typeface="Open Sans" pitchFamily="34" charset="-120"/>
              </a:rPr>
              <a:t>Female</a:t>
            </a:r>
            <a:endParaRPr lang="en-US" sz="1750" dirty="0"/>
          </a:p>
        </p:txBody>
      </p:sp>
      <p:sp>
        <p:nvSpPr>
          <p:cNvPr id="11" name="Text 7"/>
          <p:cNvSpPr/>
          <p:nvPr/>
        </p:nvSpPr>
        <p:spPr>
          <a:xfrm>
            <a:off x="8959096" y="2717483"/>
            <a:ext cx="4885015"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Revenue nearly balanced across genders, indicating broad market appeal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1659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Shipping &amp; Subscription Insights</a:t>
            </a:r>
            <a:endParaRPr lang="en-US" sz="4450" dirty="0"/>
          </a:p>
        </p:txBody>
      </p:sp>
      <p:sp>
        <p:nvSpPr>
          <p:cNvPr id="4" name="Shape 1"/>
          <p:cNvSpPr/>
          <p:nvPr/>
        </p:nvSpPr>
        <p:spPr>
          <a:xfrm>
            <a:off x="6280190" y="3074313"/>
            <a:ext cx="3664744" cy="2304931"/>
          </a:xfrm>
          <a:prstGeom prst="roundRect">
            <a:avLst>
              <a:gd name="adj" fmla="val 1476"/>
            </a:avLst>
          </a:prstGeom>
          <a:solidFill>
            <a:srgbClr val="3E3E3E"/>
          </a:solidFill>
          <a:ln/>
        </p:spPr>
      </p:sp>
      <p:sp>
        <p:nvSpPr>
          <p:cNvPr id="5" name="Text 2"/>
          <p:cNvSpPr/>
          <p:nvPr/>
        </p:nvSpPr>
        <p:spPr>
          <a:xfrm>
            <a:off x="6507004" y="33011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Express vs Standard</a:t>
            </a:r>
            <a:endParaRPr lang="en-US" sz="2200" dirty="0"/>
          </a:p>
        </p:txBody>
      </p:sp>
      <p:sp>
        <p:nvSpPr>
          <p:cNvPr id="6" name="Text 3"/>
          <p:cNvSpPr/>
          <p:nvPr/>
        </p:nvSpPr>
        <p:spPr>
          <a:xfrm>
            <a:off x="6507004" y="3791545"/>
            <a:ext cx="321111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Express: </a:t>
            </a:r>
            <a:pPr algn="l" indent="0" marL="0">
              <a:lnSpc>
                <a:spcPts val="2850"/>
              </a:lnSpc>
              <a:buNone/>
            </a:pPr>
            <a:r>
              <a:rPr lang="en-US" sz="1750" b="1" dirty="0">
                <a:solidFill>
                  <a:srgbClr val="BFBFBF"/>
                </a:solidFill>
                <a:latin typeface="Open Sans" pitchFamily="34" charset="0"/>
                <a:ea typeface="Open Sans" pitchFamily="34" charset="-122"/>
                <a:cs typeface="Open Sans" pitchFamily="34" charset="-120"/>
              </a:rPr>
              <a:t>$60.06</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avg</a:t>
            </a:r>
            <a:endParaRPr lang="en-US" sz="1750" dirty="0"/>
          </a:p>
        </p:txBody>
      </p:sp>
      <p:sp>
        <p:nvSpPr>
          <p:cNvPr id="7" name="Text 4"/>
          <p:cNvSpPr/>
          <p:nvPr/>
        </p:nvSpPr>
        <p:spPr>
          <a:xfrm>
            <a:off x="6507004" y="4290536"/>
            <a:ext cx="321111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Standard: </a:t>
            </a:r>
            <a:pPr algn="l" indent="0" marL="0">
              <a:lnSpc>
                <a:spcPts val="2850"/>
              </a:lnSpc>
              <a:buNone/>
            </a:pPr>
            <a:r>
              <a:rPr lang="en-US" sz="1750" b="1" dirty="0">
                <a:solidFill>
                  <a:srgbClr val="BFBFBF"/>
                </a:solidFill>
                <a:latin typeface="Open Sans" pitchFamily="34" charset="0"/>
                <a:ea typeface="Open Sans" pitchFamily="34" charset="-122"/>
                <a:cs typeface="Open Sans" pitchFamily="34" charset="-120"/>
              </a:rPr>
              <a:t>$59.76</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avg</a:t>
            </a:r>
            <a:endParaRPr lang="en-US" sz="1750" dirty="0"/>
          </a:p>
        </p:txBody>
      </p:sp>
      <p:sp>
        <p:nvSpPr>
          <p:cNvPr id="8" name="Text 5"/>
          <p:cNvSpPr/>
          <p:nvPr/>
        </p:nvSpPr>
        <p:spPr>
          <a:xfrm>
            <a:off x="6507004" y="4789527"/>
            <a:ext cx="321111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Minimal difference in spend</a:t>
            </a:r>
            <a:endParaRPr lang="en-US" sz="1750" dirty="0"/>
          </a:p>
        </p:txBody>
      </p:sp>
      <p:sp>
        <p:nvSpPr>
          <p:cNvPr id="9" name="Shape 6"/>
          <p:cNvSpPr/>
          <p:nvPr/>
        </p:nvSpPr>
        <p:spPr>
          <a:xfrm>
            <a:off x="10171748" y="3074313"/>
            <a:ext cx="3664863" cy="2304931"/>
          </a:xfrm>
          <a:prstGeom prst="roundRect">
            <a:avLst>
              <a:gd name="adj" fmla="val 1476"/>
            </a:avLst>
          </a:prstGeom>
          <a:solidFill>
            <a:srgbClr val="3E3E3E"/>
          </a:solidFill>
          <a:ln/>
        </p:spPr>
      </p:sp>
      <p:sp>
        <p:nvSpPr>
          <p:cNvPr id="10" name="Text 7"/>
          <p:cNvSpPr/>
          <p:nvPr/>
        </p:nvSpPr>
        <p:spPr>
          <a:xfrm>
            <a:off x="10398562" y="3301127"/>
            <a:ext cx="2928938"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Subscriber Advantage</a:t>
            </a:r>
            <a:endParaRPr lang="en-US" sz="2200" dirty="0"/>
          </a:p>
        </p:txBody>
      </p:sp>
      <p:sp>
        <p:nvSpPr>
          <p:cNvPr id="11" name="Text 8"/>
          <p:cNvSpPr/>
          <p:nvPr/>
        </p:nvSpPr>
        <p:spPr>
          <a:xfrm>
            <a:off x="10398562" y="3791545"/>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Subscribers: </a:t>
            </a:r>
            <a:pPr algn="l" indent="0" marL="0">
              <a:lnSpc>
                <a:spcPts val="2850"/>
              </a:lnSpc>
              <a:buNone/>
            </a:pPr>
            <a:r>
              <a:rPr lang="en-US" sz="1750" b="1" dirty="0">
                <a:solidFill>
                  <a:srgbClr val="BFBFBF"/>
                </a:solidFill>
                <a:latin typeface="Open Sans" pitchFamily="34" charset="0"/>
                <a:ea typeface="Open Sans" pitchFamily="34" charset="-122"/>
                <a:cs typeface="Open Sans" pitchFamily="34" charset="-120"/>
              </a:rPr>
              <a:t>$60.07</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avg</a:t>
            </a:r>
            <a:endParaRPr lang="en-US" sz="1750" dirty="0"/>
          </a:p>
        </p:txBody>
      </p:sp>
      <p:sp>
        <p:nvSpPr>
          <p:cNvPr id="12" name="Text 9"/>
          <p:cNvSpPr/>
          <p:nvPr/>
        </p:nvSpPr>
        <p:spPr>
          <a:xfrm>
            <a:off x="10398562" y="4290536"/>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Non-subscribers: </a:t>
            </a:r>
            <a:pPr algn="l" indent="0" marL="0">
              <a:lnSpc>
                <a:spcPts val="2850"/>
              </a:lnSpc>
              <a:buNone/>
            </a:pPr>
            <a:r>
              <a:rPr lang="en-US" sz="1750" b="1" dirty="0">
                <a:solidFill>
                  <a:srgbClr val="BFBFBF"/>
                </a:solidFill>
                <a:latin typeface="Open Sans" pitchFamily="34" charset="0"/>
                <a:ea typeface="Open Sans" pitchFamily="34" charset="-122"/>
                <a:cs typeface="Open Sans" pitchFamily="34" charset="-120"/>
              </a:rPr>
              <a:t>$59.75</a:t>
            </a:r>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avg</a:t>
            </a:r>
            <a:endParaRPr lang="en-US" sz="1750" dirty="0"/>
          </a:p>
        </p:txBody>
      </p:sp>
      <p:sp>
        <p:nvSpPr>
          <p:cNvPr id="13" name="Text 10"/>
          <p:cNvSpPr/>
          <p:nvPr/>
        </p:nvSpPr>
        <p:spPr>
          <a:xfrm>
            <a:off x="10398562" y="4789527"/>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Higher lifetime value</a:t>
            </a:r>
            <a:endParaRPr lang="en-US" sz="1750" dirty="0"/>
          </a:p>
        </p:txBody>
      </p:sp>
      <p:sp>
        <p:nvSpPr>
          <p:cNvPr id="14" name="Shape 11"/>
          <p:cNvSpPr/>
          <p:nvPr/>
        </p:nvSpPr>
        <p:spPr>
          <a:xfrm>
            <a:off x="6280190" y="5606058"/>
            <a:ext cx="7556421" cy="1306949"/>
          </a:xfrm>
          <a:prstGeom prst="roundRect">
            <a:avLst>
              <a:gd name="adj" fmla="val 2603"/>
            </a:avLst>
          </a:prstGeom>
          <a:solidFill>
            <a:srgbClr val="3E3E3E"/>
          </a:solidFill>
          <a:ln/>
        </p:spPr>
      </p:sp>
      <p:sp>
        <p:nvSpPr>
          <p:cNvPr id="15" name="Text 12"/>
          <p:cNvSpPr/>
          <p:nvPr/>
        </p:nvSpPr>
        <p:spPr>
          <a:xfrm>
            <a:off x="6507004" y="58328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Repeat Buyers</a:t>
            </a:r>
            <a:endParaRPr lang="en-US" sz="2200" dirty="0"/>
          </a:p>
        </p:txBody>
      </p:sp>
      <p:sp>
        <p:nvSpPr>
          <p:cNvPr id="16" name="Text 13"/>
          <p:cNvSpPr/>
          <p:nvPr/>
        </p:nvSpPr>
        <p:spPr>
          <a:xfrm>
            <a:off x="6507004" y="6323290"/>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Customers with 5+ purchases show </a:t>
            </a:r>
            <a:pPr algn="l" indent="0" marL="0">
              <a:lnSpc>
                <a:spcPts val="2850"/>
              </a:lnSpc>
              <a:buNone/>
            </a:pPr>
            <a:r>
              <a:rPr lang="en-US" sz="1750" b="1" dirty="0">
                <a:solidFill>
                  <a:srgbClr val="BFBFBF"/>
                </a:solidFill>
                <a:latin typeface="Open Sans" pitchFamily="34" charset="0"/>
                <a:ea typeface="Open Sans" pitchFamily="34" charset="-122"/>
                <a:cs typeface="Open Sans" pitchFamily="34" charset="-120"/>
              </a:rPr>
              <a:t>higher subscription rates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1011555"/>
            <a:ext cx="2472095" cy="441484"/>
          </a:xfrm>
          <a:prstGeom prst="roundRect">
            <a:avLst>
              <a:gd name="adj" fmla="val 6165"/>
            </a:avLst>
          </a:prstGeom>
          <a:noFill/>
          <a:ln w="7620">
            <a:solidFill>
              <a:srgbClr val="F5F547"/>
            </a:solidFill>
            <a:prstDash val="solid"/>
          </a:ln>
        </p:spPr>
      </p:sp>
      <p:sp>
        <p:nvSpPr>
          <p:cNvPr id="3" name="Text 1"/>
          <p:cNvSpPr/>
          <p:nvPr/>
        </p:nvSpPr>
        <p:spPr>
          <a:xfrm>
            <a:off x="937498" y="1087160"/>
            <a:ext cx="2184678" cy="290274"/>
          </a:xfrm>
          <a:prstGeom prst="rect">
            <a:avLst/>
          </a:prstGeom>
          <a:noFill/>
          <a:ln/>
        </p:spPr>
        <p:txBody>
          <a:bodyPr wrap="none" lIns="0" tIns="0" rIns="0" bIns="0" rtlCol="0" anchor="t"/>
          <a:lstStyle/>
          <a:p>
            <a:pPr algn="l" indent="0" marL="0">
              <a:lnSpc>
                <a:spcPts val="2250"/>
              </a:lnSpc>
              <a:buNone/>
            </a:pPr>
            <a:r>
              <a:rPr lang="en-US" sz="1400" dirty="0">
                <a:solidFill>
                  <a:srgbClr val="F5F547"/>
                </a:solidFill>
                <a:latin typeface="Open Sans" pitchFamily="34" charset="0"/>
                <a:ea typeface="Open Sans" pitchFamily="34" charset="-122"/>
                <a:cs typeface="Open Sans" pitchFamily="34" charset="-120"/>
              </a:rPr>
              <a:t>PRODUCT PERFORMANCE</a:t>
            </a:r>
            <a:endParaRPr lang="en-US" sz="1400" dirty="0"/>
          </a:p>
        </p:txBody>
      </p:sp>
      <p:sp>
        <p:nvSpPr>
          <p:cNvPr id="4" name="Text 2"/>
          <p:cNvSpPr/>
          <p:nvPr/>
        </p:nvSpPr>
        <p:spPr>
          <a:xfrm>
            <a:off x="793790" y="15437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Top-Rated Products</a:t>
            </a:r>
            <a:endParaRPr lang="en-US" sz="4450" dirty="0"/>
          </a:p>
        </p:txBody>
      </p:sp>
      <p:sp>
        <p:nvSpPr>
          <p:cNvPr id="5" name="Shape 3"/>
          <p:cNvSpPr/>
          <p:nvPr/>
        </p:nvSpPr>
        <p:spPr>
          <a:xfrm>
            <a:off x="793790" y="2932867"/>
            <a:ext cx="4196358" cy="2040493"/>
          </a:xfrm>
          <a:prstGeom prst="roundRect">
            <a:avLst>
              <a:gd name="adj" fmla="val 7170"/>
            </a:avLst>
          </a:prstGeom>
          <a:solidFill>
            <a:srgbClr val="1F1F1F"/>
          </a:solidFill>
          <a:ln/>
        </p:spPr>
      </p:sp>
      <p:sp>
        <p:nvSpPr>
          <p:cNvPr id="6" name="Shape 4"/>
          <p:cNvSpPr/>
          <p:nvPr/>
        </p:nvSpPr>
        <p:spPr>
          <a:xfrm>
            <a:off x="793790" y="2902387"/>
            <a:ext cx="4196358" cy="121920"/>
          </a:xfrm>
          <a:prstGeom prst="roundRect">
            <a:avLst>
              <a:gd name="adj" fmla="val 27907"/>
            </a:avLst>
          </a:prstGeom>
          <a:solidFill>
            <a:srgbClr val="F5F547"/>
          </a:solidFill>
          <a:ln/>
        </p:spPr>
      </p:sp>
      <p:sp>
        <p:nvSpPr>
          <p:cNvPr id="7" name="Shape 5"/>
          <p:cNvSpPr/>
          <p:nvPr/>
        </p:nvSpPr>
        <p:spPr>
          <a:xfrm>
            <a:off x="2551688" y="2592705"/>
            <a:ext cx="680442" cy="680442"/>
          </a:xfrm>
          <a:prstGeom prst="roundRect">
            <a:avLst>
              <a:gd name="adj" fmla="val 134383"/>
            </a:avLst>
          </a:prstGeom>
          <a:solidFill>
            <a:srgbClr val="F5F547"/>
          </a:solidFill>
          <a:ln/>
        </p:spPr>
      </p:sp>
      <p:sp>
        <p:nvSpPr>
          <p:cNvPr id="8" name="Text 6"/>
          <p:cNvSpPr/>
          <p:nvPr/>
        </p:nvSpPr>
        <p:spPr>
          <a:xfrm>
            <a:off x="2755761" y="2762845"/>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1</a:t>
            </a:r>
            <a:endParaRPr lang="en-US" sz="2100" dirty="0"/>
          </a:p>
        </p:txBody>
      </p:sp>
      <p:sp>
        <p:nvSpPr>
          <p:cNvPr id="9" name="Text 7"/>
          <p:cNvSpPr/>
          <p:nvPr/>
        </p:nvSpPr>
        <p:spPr>
          <a:xfrm>
            <a:off x="1051084" y="34998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Jewelry</a:t>
            </a:r>
            <a:endParaRPr lang="en-US" sz="2200" dirty="0"/>
          </a:p>
        </p:txBody>
      </p:sp>
      <p:sp>
        <p:nvSpPr>
          <p:cNvPr id="10" name="Text 8"/>
          <p:cNvSpPr/>
          <p:nvPr/>
        </p:nvSpPr>
        <p:spPr>
          <a:xfrm>
            <a:off x="1051084" y="3990261"/>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Highest average rating across categories</a:t>
            </a:r>
            <a:endParaRPr lang="en-US" sz="1750" dirty="0"/>
          </a:p>
        </p:txBody>
      </p:sp>
      <p:sp>
        <p:nvSpPr>
          <p:cNvPr id="11" name="Shape 9"/>
          <p:cNvSpPr/>
          <p:nvPr/>
        </p:nvSpPr>
        <p:spPr>
          <a:xfrm>
            <a:off x="5216962" y="2932867"/>
            <a:ext cx="4196358" cy="2040493"/>
          </a:xfrm>
          <a:prstGeom prst="roundRect">
            <a:avLst>
              <a:gd name="adj" fmla="val 7170"/>
            </a:avLst>
          </a:prstGeom>
          <a:solidFill>
            <a:srgbClr val="1F1F1F"/>
          </a:solidFill>
          <a:ln/>
        </p:spPr>
      </p:sp>
      <p:sp>
        <p:nvSpPr>
          <p:cNvPr id="12" name="Shape 10"/>
          <p:cNvSpPr/>
          <p:nvPr/>
        </p:nvSpPr>
        <p:spPr>
          <a:xfrm>
            <a:off x="5216962" y="2902387"/>
            <a:ext cx="4196358" cy="121920"/>
          </a:xfrm>
          <a:prstGeom prst="roundRect">
            <a:avLst>
              <a:gd name="adj" fmla="val 27907"/>
            </a:avLst>
          </a:prstGeom>
          <a:solidFill>
            <a:srgbClr val="F5F547"/>
          </a:solidFill>
          <a:ln/>
        </p:spPr>
      </p:sp>
      <p:sp>
        <p:nvSpPr>
          <p:cNvPr id="13" name="Shape 11"/>
          <p:cNvSpPr/>
          <p:nvPr/>
        </p:nvSpPr>
        <p:spPr>
          <a:xfrm>
            <a:off x="6974860" y="2592705"/>
            <a:ext cx="680442" cy="680442"/>
          </a:xfrm>
          <a:prstGeom prst="roundRect">
            <a:avLst>
              <a:gd name="adj" fmla="val 134383"/>
            </a:avLst>
          </a:prstGeom>
          <a:solidFill>
            <a:srgbClr val="F5F547"/>
          </a:solidFill>
          <a:ln/>
        </p:spPr>
      </p:sp>
      <p:sp>
        <p:nvSpPr>
          <p:cNvPr id="14" name="Text 12"/>
          <p:cNvSpPr/>
          <p:nvPr/>
        </p:nvSpPr>
        <p:spPr>
          <a:xfrm>
            <a:off x="7178933" y="2762845"/>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2</a:t>
            </a:r>
            <a:endParaRPr lang="en-US" sz="2100" dirty="0"/>
          </a:p>
        </p:txBody>
      </p:sp>
      <p:sp>
        <p:nvSpPr>
          <p:cNvPr id="15" name="Text 13"/>
          <p:cNvSpPr/>
          <p:nvPr/>
        </p:nvSpPr>
        <p:spPr>
          <a:xfrm>
            <a:off x="5474256" y="34998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Dress</a:t>
            </a:r>
            <a:endParaRPr lang="en-US" sz="2200" dirty="0"/>
          </a:p>
        </p:txBody>
      </p:sp>
      <p:sp>
        <p:nvSpPr>
          <p:cNvPr id="16" name="Text 14"/>
          <p:cNvSpPr/>
          <p:nvPr/>
        </p:nvSpPr>
        <p:spPr>
          <a:xfrm>
            <a:off x="5474256" y="3990261"/>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Strong customer satisfaction scores</a:t>
            </a:r>
            <a:endParaRPr lang="en-US" sz="1750" dirty="0"/>
          </a:p>
        </p:txBody>
      </p:sp>
      <p:sp>
        <p:nvSpPr>
          <p:cNvPr id="17" name="Shape 15"/>
          <p:cNvSpPr/>
          <p:nvPr/>
        </p:nvSpPr>
        <p:spPr>
          <a:xfrm>
            <a:off x="9640133" y="2932867"/>
            <a:ext cx="4196358" cy="2040493"/>
          </a:xfrm>
          <a:prstGeom prst="roundRect">
            <a:avLst>
              <a:gd name="adj" fmla="val 7170"/>
            </a:avLst>
          </a:prstGeom>
          <a:solidFill>
            <a:srgbClr val="1F1F1F"/>
          </a:solidFill>
          <a:ln/>
        </p:spPr>
      </p:sp>
      <p:sp>
        <p:nvSpPr>
          <p:cNvPr id="18" name="Shape 16"/>
          <p:cNvSpPr/>
          <p:nvPr/>
        </p:nvSpPr>
        <p:spPr>
          <a:xfrm>
            <a:off x="9640133" y="2902387"/>
            <a:ext cx="4196358" cy="121920"/>
          </a:xfrm>
          <a:prstGeom prst="roundRect">
            <a:avLst>
              <a:gd name="adj" fmla="val 27907"/>
            </a:avLst>
          </a:prstGeom>
          <a:solidFill>
            <a:srgbClr val="F5F547"/>
          </a:solidFill>
          <a:ln/>
        </p:spPr>
      </p:sp>
      <p:sp>
        <p:nvSpPr>
          <p:cNvPr id="19" name="Shape 17"/>
          <p:cNvSpPr/>
          <p:nvPr/>
        </p:nvSpPr>
        <p:spPr>
          <a:xfrm>
            <a:off x="11398032" y="2592705"/>
            <a:ext cx="680442" cy="680442"/>
          </a:xfrm>
          <a:prstGeom prst="roundRect">
            <a:avLst>
              <a:gd name="adj" fmla="val 134383"/>
            </a:avLst>
          </a:prstGeom>
          <a:solidFill>
            <a:srgbClr val="F5F547"/>
          </a:solidFill>
          <a:ln/>
        </p:spPr>
      </p:sp>
      <p:sp>
        <p:nvSpPr>
          <p:cNvPr id="20" name="Text 18"/>
          <p:cNvSpPr/>
          <p:nvPr/>
        </p:nvSpPr>
        <p:spPr>
          <a:xfrm>
            <a:off x="11602105" y="2762845"/>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3</a:t>
            </a:r>
            <a:endParaRPr lang="en-US" sz="2100" dirty="0"/>
          </a:p>
        </p:txBody>
      </p:sp>
      <p:sp>
        <p:nvSpPr>
          <p:cNvPr id="21" name="Text 19"/>
          <p:cNvSpPr/>
          <p:nvPr/>
        </p:nvSpPr>
        <p:spPr>
          <a:xfrm>
            <a:off x="9897427" y="34998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Blouse</a:t>
            </a:r>
            <a:endParaRPr lang="en-US" sz="2200" dirty="0"/>
          </a:p>
        </p:txBody>
      </p:sp>
      <p:sp>
        <p:nvSpPr>
          <p:cNvPr id="22" name="Text 20"/>
          <p:cNvSpPr/>
          <p:nvPr/>
        </p:nvSpPr>
        <p:spPr>
          <a:xfrm>
            <a:off x="9897427" y="3990261"/>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Consistent positive reviews</a:t>
            </a:r>
            <a:endParaRPr lang="en-US" sz="1750" dirty="0"/>
          </a:p>
        </p:txBody>
      </p:sp>
      <p:sp>
        <p:nvSpPr>
          <p:cNvPr id="23" name="Shape 21"/>
          <p:cNvSpPr/>
          <p:nvPr/>
        </p:nvSpPr>
        <p:spPr>
          <a:xfrm>
            <a:off x="793790" y="5540335"/>
            <a:ext cx="6407944" cy="1677591"/>
          </a:xfrm>
          <a:prstGeom prst="roundRect">
            <a:avLst>
              <a:gd name="adj" fmla="val 8721"/>
            </a:avLst>
          </a:prstGeom>
          <a:solidFill>
            <a:srgbClr val="1F1F1F"/>
          </a:solidFill>
          <a:ln/>
        </p:spPr>
      </p:sp>
      <p:sp>
        <p:nvSpPr>
          <p:cNvPr id="24" name="Shape 22"/>
          <p:cNvSpPr/>
          <p:nvPr/>
        </p:nvSpPr>
        <p:spPr>
          <a:xfrm>
            <a:off x="793790" y="5509855"/>
            <a:ext cx="6407944" cy="121920"/>
          </a:xfrm>
          <a:prstGeom prst="roundRect">
            <a:avLst>
              <a:gd name="adj" fmla="val 27907"/>
            </a:avLst>
          </a:prstGeom>
          <a:solidFill>
            <a:srgbClr val="F5F547"/>
          </a:solidFill>
          <a:ln/>
        </p:spPr>
      </p:sp>
      <p:sp>
        <p:nvSpPr>
          <p:cNvPr id="25" name="Shape 23"/>
          <p:cNvSpPr/>
          <p:nvPr/>
        </p:nvSpPr>
        <p:spPr>
          <a:xfrm>
            <a:off x="3657540" y="5200174"/>
            <a:ext cx="680442" cy="680442"/>
          </a:xfrm>
          <a:prstGeom prst="roundRect">
            <a:avLst>
              <a:gd name="adj" fmla="val 134383"/>
            </a:avLst>
          </a:prstGeom>
          <a:solidFill>
            <a:srgbClr val="F5F547"/>
          </a:solidFill>
          <a:ln/>
        </p:spPr>
      </p:sp>
      <p:sp>
        <p:nvSpPr>
          <p:cNvPr id="26" name="Text 24"/>
          <p:cNvSpPr/>
          <p:nvPr/>
        </p:nvSpPr>
        <p:spPr>
          <a:xfrm>
            <a:off x="3861614" y="5370314"/>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4</a:t>
            </a:r>
            <a:endParaRPr lang="en-US" sz="2100" dirty="0"/>
          </a:p>
        </p:txBody>
      </p:sp>
      <p:sp>
        <p:nvSpPr>
          <p:cNvPr id="27" name="Text 25"/>
          <p:cNvSpPr/>
          <p:nvPr/>
        </p:nvSpPr>
        <p:spPr>
          <a:xfrm>
            <a:off x="1051084" y="61073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Sweater</a:t>
            </a:r>
            <a:endParaRPr lang="en-US" sz="2200" dirty="0"/>
          </a:p>
        </p:txBody>
      </p:sp>
      <p:sp>
        <p:nvSpPr>
          <p:cNvPr id="28" name="Text 26"/>
          <p:cNvSpPr/>
          <p:nvPr/>
        </p:nvSpPr>
        <p:spPr>
          <a:xfrm>
            <a:off x="1051084" y="659772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Popular seasonal favorite</a:t>
            </a:r>
            <a:endParaRPr lang="en-US" sz="1750" dirty="0"/>
          </a:p>
        </p:txBody>
      </p:sp>
      <p:sp>
        <p:nvSpPr>
          <p:cNvPr id="29" name="Shape 27"/>
          <p:cNvSpPr/>
          <p:nvPr/>
        </p:nvSpPr>
        <p:spPr>
          <a:xfrm>
            <a:off x="7428548" y="5540335"/>
            <a:ext cx="6407944" cy="1677591"/>
          </a:xfrm>
          <a:prstGeom prst="roundRect">
            <a:avLst>
              <a:gd name="adj" fmla="val 8721"/>
            </a:avLst>
          </a:prstGeom>
          <a:solidFill>
            <a:srgbClr val="1F1F1F"/>
          </a:solidFill>
          <a:ln/>
        </p:spPr>
      </p:sp>
      <p:sp>
        <p:nvSpPr>
          <p:cNvPr id="30" name="Shape 28"/>
          <p:cNvSpPr/>
          <p:nvPr/>
        </p:nvSpPr>
        <p:spPr>
          <a:xfrm>
            <a:off x="7428548" y="5509855"/>
            <a:ext cx="6407944" cy="121920"/>
          </a:xfrm>
          <a:prstGeom prst="roundRect">
            <a:avLst>
              <a:gd name="adj" fmla="val 27907"/>
            </a:avLst>
          </a:prstGeom>
          <a:solidFill>
            <a:srgbClr val="F5F547"/>
          </a:solidFill>
          <a:ln/>
        </p:spPr>
      </p:sp>
      <p:sp>
        <p:nvSpPr>
          <p:cNvPr id="31" name="Shape 29"/>
          <p:cNvSpPr/>
          <p:nvPr/>
        </p:nvSpPr>
        <p:spPr>
          <a:xfrm>
            <a:off x="10292298" y="5200174"/>
            <a:ext cx="680442" cy="680442"/>
          </a:xfrm>
          <a:prstGeom prst="roundRect">
            <a:avLst>
              <a:gd name="adj" fmla="val 134383"/>
            </a:avLst>
          </a:prstGeom>
          <a:solidFill>
            <a:srgbClr val="F5F547"/>
          </a:solidFill>
          <a:ln/>
        </p:spPr>
      </p:sp>
      <p:sp>
        <p:nvSpPr>
          <p:cNvPr id="32" name="Text 30"/>
          <p:cNvSpPr/>
          <p:nvPr/>
        </p:nvSpPr>
        <p:spPr>
          <a:xfrm>
            <a:off x="10496371" y="5370314"/>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5</a:t>
            </a:r>
            <a:endParaRPr lang="en-US" sz="2100" dirty="0"/>
          </a:p>
        </p:txBody>
      </p:sp>
      <p:sp>
        <p:nvSpPr>
          <p:cNvPr id="33" name="Text 31"/>
          <p:cNvSpPr/>
          <p:nvPr/>
        </p:nvSpPr>
        <p:spPr>
          <a:xfrm>
            <a:off x="7685842" y="61073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Shirt</a:t>
            </a:r>
            <a:endParaRPr lang="en-US" sz="2200" dirty="0"/>
          </a:p>
        </p:txBody>
      </p:sp>
      <p:sp>
        <p:nvSpPr>
          <p:cNvPr id="34" name="Text 32"/>
          <p:cNvSpPr/>
          <p:nvPr/>
        </p:nvSpPr>
        <p:spPr>
          <a:xfrm>
            <a:off x="7685842" y="659772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Reliable everyday choice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051917" y="545306"/>
            <a:ext cx="5689283" cy="618887"/>
          </a:xfrm>
          <a:prstGeom prst="rect">
            <a:avLst/>
          </a:prstGeom>
          <a:noFill/>
          <a:ln/>
        </p:spPr>
        <p:txBody>
          <a:bodyPr wrap="none" lIns="0" tIns="0" rIns="0" bIns="0" rtlCol="0" anchor="t"/>
          <a:lstStyle/>
          <a:p>
            <a:pPr algn="l" indent="0" marL="0">
              <a:lnSpc>
                <a:spcPts val="4850"/>
              </a:lnSpc>
              <a:buNone/>
            </a:pPr>
            <a:r>
              <a:rPr lang="en-US" sz="3850" dirty="0">
                <a:solidFill>
                  <a:srgbClr val="FEFEFE"/>
                </a:solidFill>
                <a:latin typeface="Instrument Sans Medium" pitchFamily="34" charset="0"/>
                <a:ea typeface="Instrument Sans Medium" pitchFamily="34" charset="-122"/>
                <a:cs typeface="Instrument Sans Medium" pitchFamily="34" charset="-120"/>
              </a:rPr>
              <a:t>Customer Segmentation</a:t>
            </a:r>
            <a:endParaRPr lang="en-US" sz="3850" dirty="0"/>
          </a:p>
        </p:txBody>
      </p:sp>
      <p:sp>
        <p:nvSpPr>
          <p:cNvPr id="3" name="Text 1"/>
          <p:cNvSpPr/>
          <p:nvPr/>
        </p:nvSpPr>
        <p:spPr>
          <a:xfrm>
            <a:off x="2251472" y="3379827"/>
            <a:ext cx="2475548" cy="309324"/>
          </a:xfrm>
          <a:prstGeom prst="rect">
            <a:avLst/>
          </a:prstGeom>
          <a:noFill/>
          <a:ln/>
        </p:spPr>
        <p:txBody>
          <a:bodyPr wrap="none" lIns="0" tIns="0" rIns="0" bIns="0" rtlCol="0" anchor="t"/>
          <a:lstStyle/>
          <a:p>
            <a:pPr algn="r"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New Customers</a:t>
            </a:r>
            <a:endParaRPr lang="en-US" sz="1900" dirty="0"/>
          </a:p>
        </p:txBody>
      </p:sp>
      <p:sp>
        <p:nvSpPr>
          <p:cNvPr id="4" name="Text 2"/>
          <p:cNvSpPr/>
          <p:nvPr/>
        </p:nvSpPr>
        <p:spPr>
          <a:xfrm>
            <a:off x="1051917" y="3807976"/>
            <a:ext cx="3675102" cy="316706"/>
          </a:xfrm>
          <a:prstGeom prst="rect">
            <a:avLst/>
          </a:prstGeom>
          <a:noFill/>
          <a:ln/>
        </p:spPr>
        <p:txBody>
          <a:bodyPr wrap="none" lIns="0" tIns="0" rIns="0" bIns="0" rtlCol="0" anchor="t"/>
          <a:lstStyle/>
          <a:p>
            <a:pPr algn="r" indent="0" marL="0">
              <a:lnSpc>
                <a:spcPts val="2450"/>
              </a:lnSpc>
              <a:buNone/>
            </a:pPr>
            <a:r>
              <a:rPr lang="en-US" sz="1550" dirty="0">
                <a:solidFill>
                  <a:srgbClr val="BFBFBF"/>
                </a:solidFill>
                <a:latin typeface="Open Sans" pitchFamily="34" charset="0"/>
                <a:ea typeface="Open Sans" pitchFamily="34" charset="-122"/>
                <a:cs typeface="Open Sans" pitchFamily="34" charset="-120"/>
              </a:rPr>
              <a:t>First-time buyers exploring catalog</a:t>
            </a:r>
            <a:endParaRPr lang="en-US" sz="1550" dirty="0"/>
          </a:p>
        </p:txBody>
      </p:sp>
      <p:pic>
        <p:nvPicPr>
          <p:cNvPr id="5" name="Image 0" descr="preencoded.png">    </p:cNvPr>
          <p:cNvPicPr>
            <a:picLocks noChangeAspect="1"/>
          </p:cNvPicPr>
          <p:nvPr/>
        </p:nvPicPr>
        <p:blipFill>
          <a:blip r:embed="rId1"/>
          <a:stretch>
            <a:fillRect/>
          </a:stretch>
        </p:blipFill>
        <p:spPr>
          <a:xfrm>
            <a:off x="5123021" y="1560195"/>
            <a:ext cx="4384238" cy="4384238"/>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2490" y="3604022"/>
            <a:ext cx="296228" cy="296228"/>
          </a:xfrm>
          <a:prstGeom prst="rect">
            <a:avLst/>
          </a:prstGeom>
        </p:spPr>
      </p:pic>
      <p:sp>
        <p:nvSpPr>
          <p:cNvPr id="7" name="Text 3"/>
          <p:cNvSpPr/>
          <p:nvPr/>
        </p:nvSpPr>
        <p:spPr>
          <a:xfrm>
            <a:off x="9804321" y="2209562"/>
            <a:ext cx="2475548" cy="309324"/>
          </a:xfrm>
          <a:prstGeom prst="rect">
            <a:avLst/>
          </a:prstGeom>
          <a:noFill/>
          <a:ln/>
        </p:spPr>
        <p:txBody>
          <a:bodyPr wrap="none" lIns="0" tIns="0" rIns="0" bIns="0" rtlCol="0" anchor="t"/>
          <a:lstStyle/>
          <a:p>
            <a:pPr algn="l"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Returning</a:t>
            </a:r>
            <a:endParaRPr lang="en-US" sz="1900" dirty="0"/>
          </a:p>
        </p:txBody>
      </p:sp>
      <p:sp>
        <p:nvSpPr>
          <p:cNvPr id="8" name="Text 4"/>
          <p:cNvSpPr/>
          <p:nvPr/>
        </p:nvSpPr>
        <p:spPr>
          <a:xfrm>
            <a:off x="9804321" y="2637711"/>
            <a:ext cx="3774162" cy="316706"/>
          </a:xfrm>
          <a:prstGeom prst="rect">
            <a:avLst/>
          </a:prstGeom>
          <a:noFill/>
          <a:ln/>
        </p:spPr>
        <p:txBody>
          <a:bodyPr wrap="non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2-5 purchases, building loyalty</a:t>
            </a:r>
            <a:endParaRPr lang="en-US" sz="1550" dirty="0"/>
          </a:p>
        </p:txBody>
      </p:sp>
      <p:pic>
        <p:nvPicPr>
          <p:cNvPr id="9" name="Image 2" descr="preencoded.png">    </p:cNvPr>
          <p:cNvPicPr>
            <a:picLocks noChangeAspect="1"/>
          </p:cNvPicPr>
          <p:nvPr/>
        </p:nvPicPr>
        <p:blipFill>
          <a:blip r:embed="rId4"/>
          <a:stretch>
            <a:fillRect/>
          </a:stretch>
        </p:blipFill>
        <p:spPr>
          <a:xfrm>
            <a:off x="5123021" y="1560195"/>
            <a:ext cx="4384238" cy="4384238"/>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4206" y="2275165"/>
            <a:ext cx="296228" cy="296228"/>
          </a:xfrm>
          <a:prstGeom prst="rect">
            <a:avLst/>
          </a:prstGeom>
        </p:spPr>
      </p:pic>
      <p:sp>
        <p:nvSpPr>
          <p:cNvPr id="11" name="Text 5"/>
          <p:cNvSpPr/>
          <p:nvPr/>
        </p:nvSpPr>
        <p:spPr>
          <a:xfrm>
            <a:off x="9804321" y="4550212"/>
            <a:ext cx="2475548" cy="309324"/>
          </a:xfrm>
          <a:prstGeom prst="rect">
            <a:avLst/>
          </a:prstGeom>
          <a:noFill/>
          <a:ln/>
        </p:spPr>
        <p:txBody>
          <a:bodyPr wrap="none" lIns="0" tIns="0" rIns="0" bIns="0" rtlCol="0" anchor="t"/>
          <a:lstStyle/>
          <a:p>
            <a:pPr algn="l"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Loyal</a:t>
            </a:r>
            <a:endParaRPr lang="en-US" sz="1900" dirty="0"/>
          </a:p>
        </p:txBody>
      </p:sp>
      <p:sp>
        <p:nvSpPr>
          <p:cNvPr id="12" name="Text 6"/>
          <p:cNvSpPr/>
          <p:nvPr/>
        </p:nvSpPr>
        <p:spPr>
          <a:xfrm>
            <a:off x="9804321" y="4978360"/>
            <a:ext cx="3774162" cy="316706"/>
          </a:xfrm>
          <a:prstGeom prst="rect">
            <a:avLst/>
          </a:prstGeom>
          <a:noFill/>
          <a:ln/>
        </p:spPr>
        <p:txBody>
          <a:bodyPr wrap="non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5+ purchases, highest value segment</a:t>
            </a:r>
            <a:endParaRPr lang="en-US" sz="1550" dirty="0"/>
          </a:p>
        </p:txBody>
      </p:sp>
      <p:pic>
        <p:nvPicPr>
          <p:cNvPr id="13" name="Image 4" descr="preencoded.png">    </p:cNvPr>
          <p:cNvPicPr>
            <a:picLocks noChangeAspect="1"/>
          </p:cNvPicPr>
          <p:nvPr/>
        </p:nvPicPr>
        <p:blipFill>
          <a:blip r:embed="rId7"/>
          <a:stretch>
            <a:fillRect/>
          </a:stretch>
        </p:blipFill>
        <p:spPr>
          <a:xfrm>
            <a:off x="5123021" y="1560195"/>
            <a:ext cx="4384238" cy="4384238"/>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4206" y="4932878"/>
            <a:ext cx="296228" cy="296228"/>
          </a:xfrm>
          <a:prstGeom prst="rect">
            <a:avLst/>
          </a:prstGeom>
        </p:spPr>
      </p:pic>
      <p:sp>
        <p:nvSpPr>
          <p:cNvPr id="15" name="Text 7"/>
          <p:cNvSpPr/>
          <p:nvPr/>
        </p:nvSpPr>
        <p:spPr>
          <a:xfrm>
            <a:off x="1051917" y="6365200"/>
            <a:ext cx="2618423" cy="309324"/>
          </a:xfrm>
          <a:prstGeom prst="rect">
            <a:avLst/>
          </a:prstGeom>
          <a:noFill/>
          <a:ln/>
        </p:spPr>
        <p:txBody>
          <a:bodyPr wrap="none" lIns="0" tIns="0" rIns="0" bIns="0" rtlCol="0" anchor="t"/>
          <a:lstStyle/>
          <a:p>
            <a:pPr algn="l" indent="0" marL="0">
              <a:lnSpc>
                <a:spcPts val="2400"/>
              </a:lnSpc>
              <a:buNone/>
            </a:pPr>
            <a:r>
              <a:rPr lang="en-US" sz="1900" dirty="0">
                <a:solidFill>
                  <a:srgbClr val="FEFEFE"/>
                </a:solidFill>
                <a:latin typeface="Instrument Sans Medium" pitchFamily="34" charset="0"/>
                <a:ea typeface="Instrument Sans Medium" pitchFamily="34" charset="-122"/>
                <a:cs typeface="Instrument Sans Medium" pitchFamily="34" charset="-120"/>
              </a:rPr>
              <a:t>Revenue by Age Group</a:t>
            </a:r>
            <a:endParaRPr lang="en-US" sz="1900" dirty="0"/>
          </a:p>
        </p:txBody>
      </p:sp>
      <p:sp>
        <p:nvSpPr>
          <p:cNvPr id="16" name="Text 8"/>
          <p:cNvSpPr/>
          <p:nvPr/>
        </p:nvSpPr>
        <p:spPr>
          <a:xfrm>
            <a:off x="1051917" y="6872526"/>
            <a:ext cx="6021705" cy="633413"/>
          </a:xfrm>
          <a:prstGeom prst="rect">
            <a:avLst/>
          </a:prstGeom>
          <a:noFill/>
          <a:ln/>
        </p:spPr>
        <p:txBody>
          <a:bodyPr wrap="squar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Young adults and middle-aged customers drive majority of revenue</a:t>
            </a:r>
            <a:endParaRPr lang="en-US" sz="1550" dirty="0"/>
          </a:p>
        </p:txBody>
      </p:sp>
      <p:sp>
        <p:nvSpPr>
          <p:cNvPr id="17" name="Text 9"/>
          <p:cNvSpPr/>
          <p:nvPr/>
        </p:nvSpPr>
        <p:spPr>
          <a:xfrm>
            <a:off x="7564398" y="6365200"/>
            <a:ext cx="2562463" cy="309324"/>
          </a:xfrm>
          <a:prstGeom prst="rect">
            <a:avLst/>
          </a:prstGeom>
          <a:noFill/>
          <a:ln/>
        </p:spPr>
        <p:txBody>
          <a:bodyPr wrap="none" lIns="0" tIns="0" rIns="0" bIns="0" rtlCol="0" anchor="t"/>
          <a:lstStyle/>
          <a:p>
            <a:pPr algn="l" indent="0" marL="0">
              <a:lnSpc>
                <a:spcPts val="2400"/>
              </a:lnSpc>
              <a:buNone/>
            </a:pPr>
            <a:r>
              <a:rPr lang="en-US" sz="1900" dirty="0">
                <a:solidFill>
                  <a:srgbClr val="FEFEFE"/>
                </a:solidFill>
                <a:latin typeface="Instrument Sans Medium" pitchFamily="34" charset="0"/>
                <a:ea typeface="Instrument Sans Medium" pitchFamily="34" charset="-122"/>
                <a:cs typeface="Instrument Sans Medium" pitchFamily="34" charset="-120"/>
              </a:rPr>
              <a:t>Discount Dependency</a:t>
            </a:r>
            <a:endParaRPr lang="en-US" sz="1900" dirty="0"/>
          </a:p>
        </p:txBody>
      </p:sp>
      <p:sp>
        <p:nvSpPr>
          <p:cNvPr id="18" name="Text 10"/>
          <p:cNvSpPr/>
          <p:nvPr/>
        </p:nvSpPr>
        <p:spPr>
          <a:xfrm>
            <a:off x="7564398" y="6872526"/>
            <a:ext cx="6021705" cy="316706"/>
          </a:xfrm>
          <a:prstGeom prst="rect">
            <a:avLst/>
          </a:prstGeom>
          <a:noFill/>
          <a:ln/>
        </p:spPr>
        <p:txBody>
          <a:bodyPr wrap="non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5 products show highest discount usage rates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252913"/>
          </a:xfrm>
          <a:prstGeom prst="rect">
            <a:avLst/>
          </a:prstGeom>
        </p:spPr>
      </p:pic>
      <p:sp>
        <p:nvSpPr>
          <p:cNvPr id="3" name="Shape 0"/>
          <p:cNvSpPr/>
          <p:nvPr/>
        </p:nvSpPr>
        <p:spPr>
          <a:xfrm>
            <a:off x="793790" y="5276850"/>
            <a:ext cx="1389578" cy="426244"/>
          </a:xfrm>
          <a:prstGeom prst="roundRect">
            <a:avLst>
              <a:gd name="adj" fmla="val 6386"/>
            </a:avLst>
          </a:prstGeom>
          <a:solidFill>
            <a:srgbClr val="494904"/>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78" y="5399246"/>
            <a:ext cx="181451" cy="181451"/>
          </a:xfrm>
          <a:prstGeom prst="rect">
            <a:avLst/>
          </a:prstGeom>
        </p:spPr>
      </p:pic>
      <p:sp>
        <p:nvSpPr>
          <p:cNvPr id="5" name="Text 1"/>
          <p:cNvSpPr/>
          <p:nvPr/>
        </p:nvSpPr>
        <p:spPr>
          <a:xfrm>
            <a:off x="1202055" y="5344835"/>
            <a:ext cx="845225" cy="290274"/>
          </a:xfrm>
          <a:prstGeom prst="rect">
            <a:avLst/>
          </a:prstGeom>
          <a:noFill/>
          <a:ln/>
        </p:spPr>
        <p:txBody>
          <a:bodyPr wrap="non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POWER BI</a:t>
            </a:r>
            <a:endParaRPr lang="en-US" sz="1400" dirty="0"/>
          </a:p>
        </p:txBody>
      </p:sp>
      <p:sp>
        <p:nvSpPr>
          <p:cNvPr id="6" name="Text 2"/>
          <p:cNvSpPr/>
          <p:nvPr/>
        </p:nvSpPr>
        <p:spPr>
          <a:xfrm>
            <a:off x="793790" y="5793819"/>
            <a:ext cx="5815489"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Interactive Dashboard</a:t>
            </a:r>
            <a:endParaRPr lang="en-US" sz="4450" dirty="0"/>
          </a:p>
        </p:txBody>
      </p:sp>
      <p:sp>
        <p:nvSpPr>
          <p:cNvPr id="7" name="Text 3"/>
          <p:cNvSpPr/>
          <p:nvPr/>
        </p:nvSpPr>
        <p:spPr>
          <a:xfrm>
            <a:off x="793790" y="68427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Visual insights across all key metrics: revenue trends, customer segments, product performance, and behavioral patterns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2026-01-24T12:18:03Z</dcterms:created>
  <dcterms:modified xsi:type="dcterms:W3CDTF">2026-01-24T12:18:03Z</dcterms:modified>
</cp:coreProperties>
</file>